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73" r:id="rId12"/>
    <p:sldId id="272" r:id="rId13"/>
    <p:sldId id="271" r:id="rId14"/>
    <p:sldId id="270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432EB-E165-4256-BEEF-9E8FC06F9326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8A3559-077C-4AC3-8F8D-E9A2314FE12C}">
      <dgm:prSet phldrT="[Текст]" custT="1"/>
      <dgm:spPr/>
      <dgm:t>
        <a:bodyPr/>
        <a:lstStyle/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u="sng" dirty="0" smtClean="0"/>
            <a:t>Первый этап</a:t>
          </a:r>
          <a:r>
            <a:rPr lang="ru-RU" sz="2100" i="1" dirty="0" smtClean="0"/>
            <a:t>: </a:t>
          </a:r>
          <a:r>
            <a:rPr lang="ru-RU" sz="2100" b="1" i="0" dirty="0" smtClean="0"/>
            <a:t>выявить уровень владения ребенком русским языком.   </a:t>
          </a:r>
          <a:endParaRPr lang="ru-RU" sz="2100" b="1" i="0" dirty="0"/>
        </a:p>
      </dgm:t>
    </dgm:pt>
    <dgm:pt modelId="{ADF0C2F7-9292-4DB4-B7FD-9C3787649DE0}" type="parTrans" cxnId="{7323B16B-F2A4-480B-AA5E-32A933C99BBD}">
      <dgm:prSet/>
      <dgm:spPr/>
      <dgm:t>
        <a:bodyPr/>
        <a:lstStyle/>
        <a:p>
          <a:endParaRPr lang="ru-RU"/>
        </a:p>
      </dgm:t>
    </dgm:pt>
    <dgm:pt modelId="{B5900F7F-0704-4A26-9483-E5986F3FB609}" type="sibTrans" cxnId="{7323B16B-F2A4-480B-AA5E-32A933C99BBD}">
      <dgm:prSet/>
      <dgm:spPr/>
      <dgm:t>
        <a:bodyPr/>
        <a:lstStyle/>
        <a:p>
          <a:endParaRPr lang="ru-RU"/>
        </a:p>
      </dgm:t>
    </dgm:pt>
    <dgm:pt modelId="{4E458BA6-AB16-4794-B87C-F0B25B7ECCCC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i="1" u="sng" dirty="0" smtClean="0"/>
            <a:t>Второй</a:t>
          </a:r>
          <a:r>
            <a:rPr lang="ru-RU" u="sng" dirty="0" smtClean="0"/>
            <a:t> </a:t>
          </a:r>
          <a:r>
            <a:rPr lang="ru-RU" i="1" u="sng" dirty="0" smtClean="0"/>
            <a:t>этап</a:t>
          </a:r>
          <a:r>
            <a:rPr lang="ru-RU" i="1" dirty="0" smtClean="0"/>
            <a:t>: </a:t>
          </a:r>
          <a:r>
            <a:rPr lang="ru-RU" b="1" i="0" dirty="0" smtClean="0"/>
            <a:t>изучение русского языка в объеме, необходимом для успешного обучения. </a:t>
          </a:r>
        </a:p>
      </dgm:t>
    </dgm:pt>
    <dgm:pt modelId="{37D1F2D6-1640-4A74-A609-5C2A073D04BA}" type="parTrans" cxnId="{A1AFE497-D9E2-4D78-892E-8DBC456860A0}">
      <dgm:prSet/>
      <dgm:spPr/>
      <dgm:t>
        <a:bodyPr/>
        <a:lstStyle/>
        <a:p>
          <a:endParaRPr lang="ru-RU"/>
        </a:p>
      </dgm:t>
    </dgm:pt>
    <dgm:pt modelId="{B3C576FC-CE6D-4E2F-B479-9F214DB6B561}" type="sibTrans" cxnId="{A1AFE497-D9E2-4D78-892E-8DBC456860A0}">
      <dgm:prSet/>
      <dgm:spPr/>
      <dgm:t>
        <a:bodyPr/>
        <a:lstStyle/>
        <a:p>
          <a:endParaRPr lang="ru-RU"/>
        </a:p>
      </dgm:t>
    </dgm:pt>
    <dgm:pt modelId="{31DFDDF6-5743-4098-ADB5-2643ECD190FB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i="1" u="sng" dirty="0" smtClean="0"/>
            <a:t>Третий этап</a:t>
          </a:r>
          <a:r>
            <a:rPr lang="ru-RU" b="1" i="0" dirty="0" smtClean="0"/>
            <a:t>: проведение просветительской работы с родителями.</a:t>
          </a:r>
          <a:endParaRPr lang="ru-RU" dirty="0"/>
        </a:p>
      </dgm:t>
    </dgm:pt>
    <dgm:pt modelId="{00F75707-6C86-4B64-AD44-2F1E369FDF4D}" type="parTrans" cxnId="{8B154F3E-3D29-41E2-B13A-4EB5678598B5}">
      <dgm:prSet/>
      <dgm:spPr/>
      <dgm:t>
        <a:bodyPr/>
        <a:lstStyle/>
        <a:p>
          <a:endParaRPr lang="ru-RU"/>
        </a:p>
      </dgm:t>
    </dgm:pt>
    <dgm:pt modelId="{A3897736-B84B-4A51-A295-010F6DEA80EF}" type="sibTrans" cxnId="{8B154F3E-3D29-41E2-B13A-4EB5678598B5}">
      <dgm:prSet/>
      <dgm:spPr/>
      <dgm:t>
        <a:bodyPr/>
        <a:lstStyle/>
        <a:p>
          <a:endParaRPr lang="ru-RU"/>
        </a:p>
      </dgm:t>
    </dgm:pt>
    <dgm:pt modelId="{619F4EBE-D227-4BE4-806E-B80D606003AA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1" u="sng" dirty="0" smtClean="0"/>
            <a:t>Четвертый этап</a:t>
          </a:r>
          <a:r>
            <a:rPr lang="ru-RU" b="1" i="0" dirty="0" smtClean="0"/>
            <a:t>: интеграция ребенка-мигранта в новую для него российскую среду. </a:t>
          </a:r>
        </a:p>
        <a:p>
          <a:pPr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A6E169E-5294-433F-AE99-CA42C807E68A}" type="parTrans" cxnId="{B050EDB8-8615-4B11-86C3-A6F9A46C1EF0}">
      <dgm:prSet/>
      <dgm:spPr/>
      <dgm:t>
        <a:bodyPr/>
        <a:lstStyle/>
        <a:p>
          <a:endParaRPr lang="ru-RU"/>
        </a:p>
      </dgm:t>
    </dgm:pt>
    <dgm:pt modelId="{38AF3D83-2527-473A-BD35-EAA8E7F6B54F}" type="sibTrans" cxnId="{B050EDB8-8615-4B11-86C3-A6F9A46C1EF0}">
      <dgm:prSet/>
      <dgm:spPr/>
      <dgm:t>
        <a:bodyPr/>
        <a:lstStyle/>
        <a:p>
          <a:endParaRPr lang="ru-RU"/>
        </a:p>
      </dgm:t>
    </dgm:pt>
    <dgm:pt modelId="{BB0023EF-3D8B-44C6-981E-8F98E4018942}" type="pres">
      <dgm:prSet presAssocID="{C4B432EB-E165-4256-BEEF-9E8FC06F93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8C0107-EE3D-4423-9A73-F437A0815362}" type="pres">
      <dgm:prSet presAssocID="{218A3559-077C-4AC3-8F8D-E9A2314FE12C}" presName="comp" presStyleCnt="0"/>
      <dgm:spPr/>
    </dgm:pt>
    <dgm:pt modelId="{3AD00298-6CCF-4F56-AEE0-0E953466AD50}" type="pres">
      <dgm:prSet presAssocID="{218A3559-077C-4AC3-8F8D-E9A2314FE12C}" presName="box" presStyleLbl="node1" presStyleIdx="0" presStyleCnt="4"/>
      <dgm:spPr/>
      <dgm:t>
        <a:bodyPr/>
        <a:lstStyle/>
        <a:p>
          <a:endParaRPr lang="ru-RU"/>
        </a:p>
      </dgm:t>
    </dgm:pt>
    <dgm:pt modelId="{33C0496B-F375-4FA6-81A2-63D26AF2EF3D}" type="pres">
      <dgm:prSet presAssocID="{218A3559-077C-4AC3-8F8D-E9A2314FE12C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D9E297-1153-4425-9431-24E1D1221801}" type="pres">
      <dgm:prSet presAssocID="{218A3559-077C-4AC3-8F8D-E9A2314FE12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C0AAB-E646-49BD-ABD8-C7565EEEED34}" type="pres">
      <dgm:prSet presAssocID="{B5900F7F-0704-4A26-9483-E5986F3FB609}" presName="spacer" presStyleCnt="0"/>
      <dgm:spPr/>
    </dgm:pt>
    <dgm:pt modelId="{A68E9092-8654-40EC-8DEF-120C64B74C9A}" type="pres">
      <dgm:prSet presAssocID="{4E458BA6-AB16-4794-B87C-F0B25B7ECCCC}" presName="comp" presStyleCnt="0"/>
      <dgm:spPr/>
    </dgm:pt>
    <dgm:pt modelId="{BFE7C2CC-152E-493A-AF94-120C080DAD34}" type="pres">
      <dgm:prSet presAssocID="{4E458BA6-AB16-4794-B87C-F0B25B7ECCCC}" presName="box" presStyleLbl="node1" presStyleIdx="1" presStyleCnt="4"/>
      <dgm:spPr/>
      <dgm:t>
        <a:bodyPr/>
        <a:lstStyle/>
        <a:p>
          <a:endParaRPr lang="ru-RU"/>
        </a:p>
      </dgm:t>
    </dgm:pt>
    <dgm:pt modelId="{4FD309A5-DFF5-4F90-80F3-0F98F016F600}" type="pres">
      <dgm:prSet presAssocID="{4E458BA6-AB16-4794-B87C-F0B25B7ECCCC}" presName="img" presStyleLbl="fgImgPlace1" presStyleIdx="1" presStyleCnt="4" custScaleX="95421" custScaleY="106329" custLinFactNeighborX="-5894" custLinFactNeighborY="29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06E85E-8469-467E-9600-5C7F79FCB8A9}" type="pres">
      <dgm:prSet presAssocID="{4E458BA6-AB16-4794-B87C-F0B25B7ECCC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0313D-87FA-413A-B829-A4DBEF1D6703}" type="pres">
      <dgm:prSet presAssocID="{B3C576FC-CE6D-4E2F-B479-9F214DB6B561}" presName="spacer" presStyleCnt="0"/>
      <dgm:spPr/>
    </dgm:pt>
    <dgm:pt modelId="{BAF98122-6C77-43D1-B447-3F902C0EB476}" type="pres">
      <dgm:prSet presAssocID="{31DFDDF6-5743-4098-ADB5-2643ECD190FB}" presName="comp" presStyleCnt="0"/>
      <dgm:spPr/>
    </dgm:pt>
    <dgm:pt modelId="{4683A34F-A1AA-47B1-B01B-90AFDAFB20EB}" type="pres">
      <dgm:prSet presAssocID="{31DFDDF6-5743-4098-ADB5-2643ECD190FB}" presName="box" presStyleLbl="node1" presStyleIdx="2" presStyleCnt="4"/>
      <dgm:spPr/>
      <dgm:t>
        <a:bodyPr/>
        <a:lstStyle/>
        <a:p>
          <a:endParaRPr lang="ru-RU"/>
        </a:p>
      </dgm:t>
    </dgm:pt>
    <dgm:pt modelId="{406C1D85-D0D4-45A5-84E4-E0F07F67CFA6}" type="pres">
      <dgm:prSet presAssocID="{31DFDDF6-5743-4098-ADB5-2643ECD190FB}" presName="img" presStyleLbl="fgImgPlace1" presStyleIdx="2" presStyleCnt="4" custScaleX="9968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D316E2D-FA0B-4378-BDE5-3B88521278F8}" type="pres">
      <dgm:prSet presAssocID="{31DFDDF6-5743-4098-ADB5-2643ECD190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6A605-50EF-42F9-AB5A-F45D1022F144}" type="pres">
      <dgm:prSet presAssocID="{A3897736-B84B-4A51-A295-010F6DEA80EF}" presName="spacer" presStyleCnt="0"/>
      <dgm:spPr/>
    </dgm:pt>
    <dgm:pt modelId="{087A8F49-9F44-4DC4-A010-295424405000}" type="pres">
      <dgm:prSet presAssocID="{619F4EBE-D227-4BE4-806E-B80D606003AA}" presName="comp" presStyleCnt="0"/>
      <dgm:spPr/>
    </dgm:pt>
    <dgm:pt modelId="{ABCEB754-AF50-4602-B25C-990AE6A5D848}" type="pres">
      <dgm:prSet presAssocID="{619F4EBE-D227-4BE4-806E-B80D606003AA}" presName="box" presStyleLbl="node1" presStyleIdx="3" presStyleCnt="4"/>
      <dgm:spPr/>
      <dgm:t>
        <a:bodyPr/>
        <a:lstStyle/>
        <a:p>
          <a:endParaRPr lang="ru-RU"/>
        </a:p>
      </dgm:t>
    </dgm:pt>
    <dgm:pt modelId="{C54B7D3B-82D9-46D2-9120-FEB7E489108F}" type="pres">
      <dgm:prSet presAssocID="{619F4EBE-D227-4BE4-806E-B80D606003AA}" presName="img" presStyleLbl="fgImgPlace1" presStyleIdx="3" presStyleCnt="4" custScaleX="9106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BD4204D-F3DC-4930-9FB6-E37A9350B162}" type="pres">
      <dgm:prSet presAssocID="{619F4EBE-D227-4BE4-806E-B80D606003A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9BE51-CF74-444D-A432-CC6FD291284A}" type="presOf" srcId="{619F4EBE-D227-4BE4-806E-B80D606003AA}" destId="{1BD4204D-F3DC-4930-9FB6-E37A9350B162}" srcOrd="1" destOrd="0" presId="urn:microsoft.com/office/officeart/2005/8/layout/vList4#1"/>
    <dgm:cxn modelId="{C29A1C32-07D7-4A60-9E18-B928F03BB133}" type="presOf" srcId="{31DFDDF6-5743-4098-ADB5-2643ECD190FB}" destId="{4683A34F-A1AA-47B1-B01B-90AFDAFB20EB}" srcOrd="0" destOrd="0" presId="urn:microsoft.com/office/officeart/2005/8/layout/vList4#1"/>
    <dgm:cxn modelId="{7323B16B-F2A4-480B-AA5E-32A933C99BBD}" srcId="{C4B432EB-E165-4256-BEEF-9E8FC06F9326}" destId="{218A3559-077C-4AC3-8F8D-E9A2314FE12C}" srcOrd="0" destOrd="0" parTransId="{ADF0C2F7-9292-4DB4-B7FD-9C3787649DE0}" sibTransId="{B5900F7F-0704-4A26-9483-E5986F3FB609}"/>
    <dgm:cxn modelId="{A1AFE497-D9E2-4D78-892E-8DBC456860A0}" srcId="{C4B432EB-E165-4256-BEEF-9E8FC06F9326}" destId="{4E458BA6-AB16-4794-B87C-F0B25B7ECCCC}" srcOrd="1" destOrd="0" parTransId="{37D1F2D6-1640-4A74-A609-5C2A073D04BA}" sibTransId="{B3C576FC-CE6D-4E2F-B479-9F214DB6B561}"/>
    <dgm:cxn modelId="{22071A08-5D8F-4CB3-8475-F29A573533C6}" type="presOf" srcId="{218A3559-077C-4AC3-8F8D-E9A2314FE12C}" destId="{3AD00298-6CCF-4F56-AEE0-0E953466AD50}" srcOrd="0" destOrd="0" presId="urn:microsoft.com/office/officeart/2005/8/layout/vList4#1"/>
    <dgm:cxn modelId="{9BD2144D-FD4F-458D-AFE1-0C8236A0D303}" type="presOf" srcId="{4E458BA6-AB16-4794-B87C-F0B25B7ECCCC}" destId="{BFE7C2CC-152E-493A-AF94-120C080DAD34}" srcOrd="0" destOrd="0" presId="urn:microsoft.com/office/officeart/2005/8/layout/vList4#1"/>
    <dgm:cxn modelId="{A36EFB12-7B48-4615-A30A-5EEFA2BB0B98}" type="presOf" srcId="{619F4EBE-D227-4BE4-806E-B80D606003AA}" destId="{ABCEB754-AF50-4602-B25C-990AE6A5D848}" srcOrd="0" destOrd="0" presId="urn:microsoft.com/office/officeart/2005/8/layout/vList4#1"/>
    <dgm:cxn modelId="{5F388944-11DC-47F7-8F9E-DD3CB4181F0E}" type="presOf" srcId="{4E458BA6-AB16-4794-B87C-F0B25B7ECCCC}" destId="{1A06E85E-8469-467E-9600-5C7F79FCB8A9}" srcOrd="1" destOrd="0" presId="urn:microsoft.com/office/officeart/2005/8/layout/vList4#1"/>
    <dgm:cxn modelId="{A630CFD0-E4A8-4741-96E2-46D22FDE7C9D}" type="presOf" srcId="{31DFDDF6-5743-4098-ADB5-2643ECD190FB}" destId="{6D316E2D-FA0B-4378-BDE5-3B88521278F8}" srcOrd="1" destOrd="0" presId="urn:microsoft.com/office/officeart/2005/8/layout/vList4#1"/>
    <dgm:cxn modelId="{8B154F3E-3D29-41E2-B13A-4EB5678598B5}" srcId="{C4B432EB-E165-4256-BEEF-9E8FC06F9326}" destId="{31DFDDF6-5743-4098-ADB5-2643ECD190FB}" srcOrd="2" destOrd="0" parTransId="{00F75707-6C86-4B64-AD44-2F1E369FDF4D}" sibTransId="{A3897736-B84B-4A51-A295-010F6DEA80EF}"/>
    <dgm:cxn modelId="{77CBD04F-8146-4BCB-8FE4-3D33531571D5}" type="presOf" srcId="{218A3559-077C-4AC3-8F8D-E9A2314FE12C}" destId="{25D9E297-1153-4425-9431-24E1D1221801}" srcOrd="1" destOrd="0" presId="urn:microsoft.com/office/officeart/2005/8/layout/vList4#1"/>
    <dgm:cxn modelId="{BA4B8E07-25E7-4A9D-AF50-E43B99EE634C}" type="presOf" srcId="{C4B432EB-E165-4256-BEEF-9E8FC06F9326}" destId="{BB0023EF-3D8B-44C6-981E-8F98E4018942}" srcOrd="0" destOrd="0" presId="urn:microsoft.com/office/officeart/2005/8/layout/vList4#1"/>
    <dgm:cxn modelId="{B050EDB8-8615-4B11-86C3-A6F9A46C1EF0}" srcId="{C4B432EB-E165-4256-BEEF-9E8FC06F9326}" destId="{619F4EBE-D227-4BE4-806E-B80D606003AA}" srcOrd="3" destOrd="0" parTransId="{CA6E169E-5294-433F-AE99-CA42C807E68A}" sibTransId="{38AF3D83-2527-473A-BD35-EAA8E7F6B54F}"/>
    <dgm:cxn modelId="{A96D26E6-C2E7-4D02-8060-8DCD077D7965}" type="presParOf" srcId="{BB0023EF-3D8B-44C6-981E-8F98E4018942}" destId="{968C0107-EE3D-4423-9A73-F437A0815362}" srcOrd="0" destOrd="0" presId="urn:microsoft.com/office/officeart/2005/8/layout/vList4#1"/>
    <dgm:cxn modelId="{1B461480-0B1D-4AC6-BA05-2E61BECA22B9}" type="presParOf" srcId="{968C0107-EE3D-4423-9A73-F437A0815362}" destId="{3AD00298-6CCF-4F56-AEE0-0E953466AD50}" srcOrd="0" destOrd="0" presId="urn:microsoft.com/office/officeart/2005/8/layout/vList4#1"/>
    <dgm:cxn modelId="{838D8FAE-6322-40A3-AE23-621AF0A82F02}" type="presParOf" srcId="{968C0107-EE3D-4423-9A73-F437A0815362}" destId="{33C0496B-F375-4FA6-81A2-63D26AF2EF3D}" srcOrd="1" destOrd="0" presId="urn:microsoft.com/office/officeart/2005/8/layout/vList4#1"/>
    <dgm:cxn modelId="{8C2D4816-D311-438E-8E0B-F8A90B93F728}" type="presParOf" srcId="{968C0107-EE3D-4423-9A73-F437A0815362}" destId="{25D9E297-1153-4425-9431-24E1D1221801}" srcOrd="2" destOrd="0" presId="urn:microsoft.com/office/officeart/2005/8/layout/vList4#1"/>
    <dgm:cxn modelId="{800CB5D6-08CA-4126-82EB-4F6655BC21AA}" type="presParOf" srcId="{BB0023EF-3D8B-44C6-981E-8F98E4018942}" destId="{CC6C0AAB-E646-49BD-ABD8-C7565EEEED34}" srcOrd="1" destOrd="0" presId="urn:microsoft.com/office/officeart/2005/8/layout/vList4#1"/>
    <dgm:cxn modelId="{BE44655B-F82F-432D-BBB6-D6DCD6601747}" type="presParOf" srcId="{BB0023EF-3D8B-44C6-981E-8F98E4018942}" destId="{A68E9092-8654-40EC-8DEF-120C64B74C9A}" srcOrd="2" destOrd="0" presId="urn:microsoft.com/office/officeart/2005/8/layout/vList4#1"/>
    <dgm:cxn modelId="{2B687B26-D02C-424A-B8C5-2B24CE1323CA}" type="presParOf" srcId="{A68E9092-8654-40EC-8DEF-120C64B74C9A}" destId="{BFE7C2CC-152E-493A-AF94-120C080DAD34}" srcOrd="0" destOrd="0" presId="urn:microsoft.com/office/officeart/2005/8/layout/vList4#1"/>
    <dgm:cxn modelId="{676381EC-3280-4DEC-9576-BD37C54901A6}" type="presParOf" srcId="{A68E9092-8654-40EC-8DEF-120C64B74C9A}" destId="{4FD309A5-DFF5-4F90-80F3-0F98F016F600}" srcOrd="1" destOrd="0" presId="urn:microsoft.com/office/officeart/2005/8/layout/vList4#1"/>
    <dgm:cxn modelId="{4F193FAE-0CEC-4AAA-B44B-6BC38BF0F4DB}" type="presParOf" srcId="{A68E9092-8654-40EC-8DEF-120C64B74C9A}" destId="{1A06E85E-8469-467E-9600-5C7F79FCB8A9}" srcOrd="2" destOrd="0" presId="urn:microsoft.com/office/officeart/2005/8/layout/vList4#1"/>
    <dgm:cxn modelId="{7D19DFA9-1C84-4A16-91F5-5CB26AA51670}" type="presParOf" srcId="{BB0023EF-3D8B-44C6-981E-8F98E4018942}" destId="{44F0313D-87FA-413A-B829-A4DBEF1D6703}" srcOrd="3" destOrd="0" presId="urn:microsoft.com/office/officeart/2005/8/layout/vList4#1"/>
    <dgm:cxn modelId="{A05912BC-FF74-43C8-B08C-28C0E9A8394A}" type="presParOf" srcId="{BB0023EF-3D8B-44C6-981E-8F98E4018942}" destId="{BAF98122-6C77-43D1-B447-3F902C0EB476}" srcOrd="4" destOrd="0" presId="urn:microsoft.com/office/officeart/2005/8/layout/vList4#1"/>
    <dgm:cxn modelId="{4AD828E7-3888-4DF8-B6BA-511E641C35E5}" type="presParOf" srcId="{BAF98122-6C77-43D1-B447-3F902C0EB476}" destId="{4683A34F-A1AA-47B1-B01B-90AFDAFB20EB}" srcOrd="0" destOrd="0" presId="urn:microsoft.com/office/officeart/2005/8/layout/vList4#1"/>
    <dgm:cxn modelId="{0F5A36E9-3CDC-4C57-AD5C-23753BBE8FDA}" type="presParOf" srcId="{BAF98122-6C77-43D1-B447-3F902C0EB476}" destId="{406C1D85-D0D4-45A5-84E4-E0F07F67CFA6}" srcOrd="1" destOrd="0" presId="urn:microsoft.com/office/officeart/2005/8/layout/vList4#1"/>
    <dgm:cxn modelId="{CFD03999-E158-4D21-90BF-EB282011EFE2}" type="presParOf" srcId="{BAF98122-6C77-43D1-B447-3F902C0EB476}" destId="{6D316E2D-FA0B-4378-BDE5-3B88521278F8}" srcOrd="2" destOrd="0" presId="urn:microsoft.com/office/officeart/2005/8/layout/vList4#1"/>
    <dgm:cxn modelId="{2E2A694A-01F2-4D6D-85C0-0CFC25ED129D}" type="presParOf" srcId="{BB0023EF-3D8B-44C6-981E-8F98E4018942}" destId="{E846A605-50EF-42F9-AB5A-F45D1022F144}" srcOrd="5" destOrd="0" presId="urn:microsoft.com/office/officeart/2005/8/layout/vList4#1"/>
    <dgm:cxn modelId="{1D333042-594B-45CD-B47F-323CC3DB69DB}" type="presParOf" srcId="{BB0023EF-3D8B-44C6-981E-8F98E4018942}" destId="{087A8F49-9F44-4DC4-A010-295424405000}" srcOrd="6" destOrd="0" presId="urn:microsoft.com/office/officeart/2005/8/layout/vList4#1"/>
    <dgm:cxn modelId="{AF6CBD68-D317-4CC4-93B6-82104CBE840A}" type="presParOf" srcId="{087A8F49-9F44-4DC4-A010-295424405000}" destId="{ABCEB754-AF50-4602-B25C-990AE6A5D848}" srcOrd="0" destOrd="0" presId="urn:microsoft.com/office/officeart/2005/8/layout/vList4#1"/>
    <dgm:cxn modelId="{563A21BF-3F39-4F6B-AB3C-FB2D81B2249A}" type="presParOf" srcId="{087A8F49-9F44-4DC4-A010-295424405000}" destId="{C54B7D3B-82D9-46D2-9120-FEB7E489108F}" srcOrd="1" destOrd="0" presId="urn:microsoft.com/office/officeart/2005/8/layout/vList4#1"/>
    <dgm:cxn modelId="{E88D45E1-9F02-4491-810B-797F2117C068}" type="presParOf" srcId="{087A8F49-9F44-4DC4-A010-295424405000}" destId="{1BD4204D-F3DC-4930-9FB6-E37A9350B162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00298-6CCF-4F56-AEE0-0E953466AD50}">
      <dsp:nvSpPr>
        <dsp:cNvPr id="0" name=""/>
        <dsp:cNvSpPr/>
      </dsp:nvSpPr>
      <dsp:spPr>
        <a:xfrm>
          <a:off x="0" y="0"/>
          <a:ext cx="8286808" cy="131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u="sng" kern="1200" dirty="0" smtClean="0"/>
            <a:t>Первый этап</a:t>
          </a:r>
          <a:r>
            <a:rPr lang="ru-RU" sz="2100" i="1" kern="1200" dirty="0" smtClean="0"/>
            <a:t>: </a:t>
          </a:r>
          <a:r>
            <a:rPr lang="ru-RU" sz="2100" b="1" i="0" kern="1200" dirty="0" smtClean="0"/>
            <a:t>выявить уровень владения ребенком русским языком.   </a:t>
          </a:r>
          <a:endParaRPr lang="ru-RU" sz="2100" b="1" i="0" kern="1200" dirty="0"/>
        </a:p>
      </dsp:txBody>
      <dsp:txXfrm>
        <a:off x="1788531" y="0"/>
        <a:ext cx="6498276" cy="1311696"/>
      </dsp:txXfrm>
    </dsp:sp>
    <dsp:sp modelId="{33C0496B-F375-4FA6-81A2-63D26AF2EF3D}">
      <dsp:nvSpPr>
        <dsp:cNvPr id="0" name=""/>
        <dsp:cNvSpPr/>
      </dsp:nvSpPr>
      <dsp:spPr>
        <a:xfrm>
          <a:off x="131169" y="131169"/>
          <a:ext cx="1657361" cy="10493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FE7C2CC-152E-493A-AF94-120C080DAD34}">
      <dsp:nvSpPr>
        <dsp:cNvPr id="0" name=""/>
        <dsp:cNvSpPr/>
      </dsp:nvSpPr>
      <dsp:spPr>
        <a:xfrm>
          <a:off x="0" y="1442866"/>
          <a:ext cx="8286808" cy="131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i="1" u="sng" kern="1200" dirty="0" smtClean="0"/>
            <a:t>Второй</a:t>
          </a:r>
          <a:r>
            <a:rPr lang="ru-RU" sz="2100" u="sng" kern="1200" dirty="0" smtClean="0"/>
            <a:t> </a:t>
          </a:r>
          <a:r>
            <a:rPr lang="ru-RU" sz="2100" i="1" u="sng" kern="1200" dirty="0" smtClean="0"/>
            <a:t>этап</a:t>
          </a:r>
          <a:r>
            <a:rPr lang="ru-RU" sz="2100" i="1" kern="1200" dirty="0" smtClean="0"/>
            <a:t>: </a:t>
          </a:r>
          <a:r>
            <a:rPr lang="ru-RU" sz="2100" b="1" i="0" kern="1200" dirty="0" smtClean="0"/>
            <a:t>изучение русского языка в объеме, необходимом для успешного обучения. </a:t>
          </a:r>
        </a:p>
      </dsp:txBody>
      <dsp:txXfrm>
        <a:off x="1788531" y="1442866"/>
        <a:ext cx="6498276" cy="1311696"/>
      </dsp:txXfrm>
    </dsp:sp>
    <dsp:sp modelId="{4FD309A5-DFF5-4F90-80F3-0F98F016F600}">
      <dsp:nvSpPr>
        <dsp:cNvPr id="0" name=""/>
        <dsp:cNvSpPr/>
      </dsp:nvSpPr>
      <dsp:spPr>
        <a:xfrm>
          <a:off x="71430" y="1571638"/>
          <a:ext cx="1581471" cy="11157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683A34F-A1AA-47B1-B01B-90AFDAFB20EB}">
      <dsp:nvSpPr>
        <dsp:cNvPr id="0" name=""/>
        <dsp:cNvSpPr/>
      </dsp:nvSpPr>
      <dsp:spPr>
        <a:xfrm>
          <a:off x="0" y="2885732"/>
          <a:ext cx="8286808" cy="131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i="1" u="sng" kern="1200" dirty="0" smtClean="0"/>
            <a:t>Третий этап</a:t>
          </a:r>
          <a:r>
            <a:rPr lang="ru-RU" sz="2100" b="1" i="0" kern="1200" dirty="0" smtClean="0"/>
            <a:t>: проведение просветительской работы с родителями.</a:t>
          </a:r>
          <a:endParaRPr lang="ru-RU" sz="2100" kern="1200" dirty="0"/>
        </a:p>
      </dsp:txBody>
      <dsp:txXfrm>
        <a:off x="1788531" y="2885732"/>
        <a:ext cx="6498276" cy="1311696"/>
      </dsp:txXfrm>
    </dsp:sp>
    <dsp:sp modelId="{406C1D85-D0D4-45A5-84E4-E0F07F67CFA6}">
      <dsp:nvSpPr>
        <dsp:cNvPr id="0" name=""/>
        <dsp:cNvSpPr/>
      </dsp:nvSpPr>
      <dsp:spPr>
        <a:xfrm>
          <a:off x="133746" y="3016902"/>
          <a:ext cx="1652207" cy="10493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BCEB754-AF50-4602-B25C-990AE6A5D848}">
      <dsp:nvSpPr>
        <dsp:cNvPr id="0" name=""/>
        <dsp:cNvSpPr/>
      </dsp:nvSpPr>
      <dsp:spPr>
        <a:xfrm>
          <a:off x="0" y="4328598"/>
          <a:ext cx="8286808" cy="131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0" i="1" u="sng" kern="1200" dirty="0" smtClean="0"/>
            <a:t>Четвертый этап</a:t>
          </a:r>
          <a:r>
            <a:rPr lang="ru-RU" sz="2100" b="1" i="0" kern="1200" dirty="0" smtClean="0"/>
            <a:t>: интеграция ребенка-мигранта в новую для него российскую среду.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788531" y="4328598"/>
        <a:ext cx="6498276" cy="1311696"/>
      </dsp:txXfrm>
    </dsp:sp>
    <dsp:sp modelId="{C54B7D3B-82D9-46D2-9120-FEB7E489108F}">
      <dsp:nvSpPr>
        <dsp:cNvPr id="0" name=""/>
        <dsp:cNvSpPr/>
      </dsp:nvSpPr>
      <dsp:spPr>
        <a:xfrm>
          <a:off x="205187" y="4459768"/>
          <a:ext cx="1509326" cy="10493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217F32-6837-436D-9C5E-786A19D3FA6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ADCD71F-1374-46B3-B1D9-02F1FF5C7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53;&#1086;&#1089;&#1080;&#1090;&#1077;&#1083;&#1100;_&#1103;&#1079;&#1099;&#1082;&#1072;" TargetMode="External"/><Relationship Id="rId3" Type="http://schemas.openxmlformats.org/officeDocument/2006/relationships/hyperlink" Target="https://&#1084;&#1074;&#1076;.&#1088;&#1092;/upload/site1/document_news/temp/__1485768553_7322/12-2016.pdf" TargetMode="External"/><Relationship Id="rId7" Type="http://schemas.openxmlformats.org/officeDocument/2006/relationships/hyperlink" Target="http://wiki.ru/sites/pedagogika/id-articles-474241.html" TargetMode="External"/><Relationship Id="rId2" Type="http://schemas.openxmlformats.org/officeDocument/2006/relationships/hyperlink" Target="http://&#1087;&#1080;&#1088;&#1089;100.&#1088;&#1092;/info/statistika-migrantov-v-rossii-na-2016-go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sia.edu.ru/edu/inostr/kto/" TargetMode="External"/><Relationship Id="rId5" Type="http://schemas.openxmlformats.org/officeDocument/2006/relationships/hyperlink" Target="http://www.menobr.ru/article/58636-qqe-15-m5-priem-v-shkolu-detey-inostrantsev" TargetMode="External"/><Relationship Id="rId4" Type="http://schemas.openxmlformats.org/officeDocument/2006/relationships/hyperlink" Target="https://&#1084;&#1074;&#1076;.&#1088;&#1092;/Deljatelnost/statistics/migracionnaya/item/926655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857232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Тема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«Создание условий для адаптации  детей – мигрантов</a:t>
            </a:r>
            <a:br>
              <a:rPr lang="ru-RU" dirty="0" smtClean="0"/>
            </a:br>
            <a:r>
              <a:rPr lang="ru-RU" dirty="0" smtClean="0"/>
              <a:t>в современной  российской школе»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980346" cy="92869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5143512"/>
            <a:ext cx="8980346" cy="1214446"/>
          </a:xfrm>
          <a:prstGeom prst="rect">
            <a:avLst/>
          </a:prstGeom>
        </p:spPr>
        <p:txBody>
          <a:bodyPr vert="horz" tIns="0" rIns="45720" bIns="0" anchor="b">
            <a:normAutofit fontScale="70000" lnSpcReduction="20000"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pPr algn="r"/>
            <a:r>
              <a:rPr lang="ru-RU" sz="2900" b="1" dirty="0" smtClean="0"/>
              <a:t>Автор:</a:t>
            </a:r>
            <a:r>
              <a:rPr lang="ru-RU" sz="2900" dirty="0" smtClean="0"/>
              <a:t> </a:t>
            </a:r>
            <a:r>
              <a:rPr lang="ru-RU" sz="2900" dirty="0" err="1" smtClean="0"/>
              <a:t>Жумалиева</a:t>
            </a:r>
            <a:r>
              <a:rPr lang="ru-RU" sz="2900" dirty="0" smtClean="0"/>
              <a:t> </a:t>
            </a:r>
            <a:r>
              <a:rPr lang="ru-RU" sz="2900" dirty="0" err="1" smtClean="0"/>
              <a:t>Румиса</a:t>
            </a:r>
            <a:r>
              <a:rPr lang="ru-RU" sz="2900" dirty="0" smtClean="0"/>
              <a:t> </a:t>
            </a:r>
            <a:r>
              <a:rPr lang="ru-RU" sz="2900" dirty="0" err="1" smtClean="0"/>
              <a:t>Салмановна</a:t>
            </a:r>
            <a:r>
              <a:rPr lang="ru-RU" sz="2900" dirty="0" smtClean="0"/>
              <a:t>, </a:t>
            </a:r>
            <a:endParaRPr lang="ru-RU" sz="2900" dirty="0"/>
          </a:p>
          <a:p>
            <a:pPr algn="r"/>
            <a:r>
              <a:rPr lang="ru-RU" sz="2900" dirty="0"/>
              <a:t>                       </a:t>
            </a:r>
            <a:r>
              <a:rPr lang="ru-RU" sz="2900" dirty="0" smtClean="0"/>
              <a:t>педагог-психолог</a:t>
            </a:r>
            <a:endParaRPr lang="ru-RU" sz="2900" dirty="0"/>
          </a:p>
          <a:p>
            <a:pPr algn="r"/>
            <a:r>
              <a:rPr lang="ru-RU" sz="2900" dirty="0"/>
              <a:t>                       МБОУ </a:t>
            </a:r>
            <a:r>
              <a:rPr lang="ru-RU" sz="2900" dirty="0" smtClean="0"/>
              <a:t>«Шелковская СОШ №1»</a:t>
            </a:r>
            <a:endParaRPr lang="ru-RU" sz="29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lashnord.com/sites/default/files/uploads/main/29ebe6d625c68c9370f50035befce797c6777f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3" y="3857628"/>
            <a:ext cx="3965577" cy="28419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cap="all" dirty="0" smtClean="0">
                <a:solidFill>
                  <a:srgbClr val="00B0F0"/>
                </a:solidFill>
              </a:rPr>
              <a:t>контрольные работы </a:t>
            </a:r>
            <a:endParaRPr lang="ru-RU" cap="all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710518" cy="49831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3800" dirty="0" smtClean="0"/>
              <a:t>Беседа на определенную тему:  «Моя семья», «Моя страна» и т.п.</a:t>
            </a:r>
          </a:p>
          <a:p>
            <a:pPr lvl="0"/>
            <a:r>
              <a:rPr lang="ru-RU" sz="3800" dirty="0" smtClean="0"/>
              <a:t>Составление рассказа по серии сюжетных картинок.</a:t>
            </a:r>
          </a:p>
          <a:p>
            <a:pPr lvl="0"/>
            <a:r>
              <a:rPr lang="ru-RU" sz="3800" dirty="0" smtClean="0"/>
              <a:t>Чтение текста на русском языке и  беседа по данному тексту     </a:t>
            </a:r>
          </a:p>
          <a:p>
            <a:pPr lvl="0">
              <a:buNone/>
            </a:pPr>
            <a:r>
              <a:rPr lang="ru-RU" sz="3800" dirty="0" smtClean="0"/>
              <a:t>    для выявления уровня </a:t>
            </a:r>
          </a:p>
          <a:p>
            <a:pPr lvl="0">
              <a:buNone/>
            </a:pPr>
            <a:r>
              <a:rPr lang="ru-RU" sz="3800" dirty="0" smtClean="0"/>
              <a:t>    понимания прочитанного.</a:t>
            </a:r>
          </a:p>
          <a:p>
            <a:pPr lvl="0"/>
            <a:r>
              <a:rPr lang="ru-RU" sz="3800" dirty="0" smtClean="0"/>
              <a:t>Списывание текста.</a:t>
            </a:r>
          </a:p>
          <a:p>
            <a:pPr lvl="0"/>
            <a:r>
              <a:rPr lang="ru-RU" sz="3800" dirty="0" smtClean="0"/>
              <a:t>Диктант.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cap="all" dirty="0" smtClean="0">
                <a:solidFill>
                  <a:srgbClr val="00B0F0"/>
                </a:solidFill>
              </a:rPr>
              <a:t>Второй этап</a:t>
            </a:r>
            <a:r>
              <a:rPr lang="ru-RU" sz="3100" b="1" cap="all" dirty="0" smtClean="0">
                <a:solidFill>
                  <a:srgbClr val="00B0F0"/>
                </a:solidFill>
              </a:rPr>
              <a:t>: </a:t>
            </a:r>
            <a:br>
              <a:rPr lang="ru-RU" sz="3100" b="1" cap="all" dirty="0" smtClean="0">
                <a:solidFill>
                  <a:srgbClr val="00B0F0"/>
                </a:solidFill>
              </a:rPr>
            </a:br>
            <a:r>
              <a:rPr lang="ru-RU" sz="3100" b="1" cap="all" dirty="0" smtClean="0">
                <a:solidFill>
                  <a:srgbClr val="00B0F0"/>
                </a:solidFill>
              </a:rPr>
              <a:t>изучение русского языка . 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Изучение языка происходит при  помощи учителя, который составляет индивидуальную программу обучения.</a:t>
            </a:r>
          </a:p>
          <a:p>
            <a:r>
              <a:rPr lang="ru-RU" dirty="0" smtClean="0"/>
              <a:t> Для детей-мигрантов необходимо , чтобы педагог владел </a:t>
            </a:r>
            <a:r>
              <a:rPr lang="ru-RU" b="1" dirty="0" smtClean="0">
                <a:solidFill>
                  <a:srgbClr val="00B0F0"/>
                </a:solidFill>
              </a:rPr>
              <a:t>методикой преподавания русского языка  как иностранного</a:t>
            </a:r>
            <a:r>
              <a:rPr lang="ru-RU" b="1" dirty="0" smtClean="0"/>
              <a:t>,</a:t>
            </a:r>
            <a:r>
              <a:rPr lang="ru-RU" dirty="0" smtClean="0"/>
              <a:t> что является принципиальным отличием.</a:t>
            </a:r>
          </a:p>
          <a:p>
            <a:r>
              <a:rPr lang="ru-RU" dirty="0" smtClean="0"/>
              <a:t> Все задания подбираются с учетом возрастных и психологических </a:t>
            </a:r>
            <a:r>
              <a:rPr lang="ru-RU" smtClean="0"/>
              <a:t>особенностей ребенка.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cap="all" dirty="0" smtClean="0">
                <a:solidFill>
                  <a:srgbClr val="00B0F0"/>
                </a:solidFill>
              </a:rPr>
              <a:t>Третий этап</a:t>
            </a:r>
            <a:r>
              <a:rPr lang="ru-RU" sz="3100" b="1" cap="all" dirty="0" smtClean="0">
                <a:solidFill>
                  <a:srgbClr val="00B0F0"/>
                </a:solidFill>
              </a:rPr>
              <a:t>:  </a:t>
            </a:r>
            <a:br>
              <a:rPr lang="ru-RU" sz="3100" b="1" cap="all" dirty="0" smtClean="0">
                <a:solidFill>
                  <a:srgbClr val="00B0F0"/>
                </a:solidFill>
              </a:rPr>
            </a:br>
            <a:r>
              <a:rPr lang="ru-RU" sz="3100" b="1" cap="all" dirty="0" smtClean="0">
                <a:solidFill>
                  <a:srgbClr val="00B0F0"/>
                </a:solidFill>
              </a:rPr>
              <a:t> просветительская   работа</a:t>
            </a:r>
            <a:br>
              <a:rPr lang="ru-RU" sz="3100" b="1" cap="all" dirty="0" smtClean="0">
                <a:solidFill>
                  <a:srgbClr val="00B0F0"/>
                </a:solidFill>
              </a:rPr>
            </a:br>
            <a:r>
              <a:rPr lang="ru-RU" sz="3100" b="1" cap="all" dirty="0" smtClean="0">
                <a:solidFill>
                  <a:srgbClr val="00B0F0"/>
                </a:solidFill>
              </a:rPr>
              <a:t> с родителями.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Родители  детей-мигрантов  зачастую не имеют представления о современной российской системе образования.</a:t>
            </a:r>
          </a:p>
          <a:p>
            <a:r>
              <a:rPr lang="ru-RU" dirty="0" smtClean="0"/>
              <a:t>Родители  имеют право выбрать семейную форму  обучения с углубленным изучением русского языка или очную форму обучения.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cap="all" dirty="0" smtClean="0">
                <a:solidFill>
                  <a:srgbClr val="00B0F0"/>
                </a:solidFill>
              </a:rPr>
              <a:t>Четвертый этап</a:t>
            </a:r>
            <a:r>
              <a:rPr lang="ru-RU" sz="3100" b="1" cap="all" dirty="0" smtClean="0">
                <a:solidFill>
                  <a:srgbClr val="00B0F0"/>
                </a:solidFill>
              </a:rPr>
              <a:t>: </a:t>
            </a:r>
            <a:br>
              <a:rPr lang="ru-RU" sz="3100" b="1" cap="all" dirty="0" smtClean="0">
                <a:solidFill>
                  <a:srgbClr val="00B0F0"/>
                </a:solidFill>
              </a:rPr>
            </a:br>
            <a:r>
              <a:rPr lang="ru-RU" sz="3100" b="1" cap="all" dirty="0" smtClean="0">
                <a:solidFill>
                  <a:srgbClr val="00B0F0"/>
                </a:solidFill>
              </a:rPr>
              <a:t>интеграция ребенка-мигранта </a:t>
            </a:r>
            <a:br>
              <a:rPr lang="ru-RU" sz="3100" b="1" cap="all" dirty="0" smtClean="0">
                <a:solidFill>
                  <a:srgbClr val="00B0F0"/>
                </a:solidFill>
              </a:rPr>
            </a:br>
            <a:r>
              <a:rPr lang="ru-RU" sz="3100" b="1" cap="all" dirty="0" smtClean="0">
                <a:solidFill>
                  <a:srgbClr val="00B0F0"/>
                </a:solidFill>
              </a:rPr>
              <a:t>в новую для него  среду. </a:t>
            </a:r>
            <a:r>
              <a:rPr lang="ru-RU" sz="4900" b="1" cap="all" dirty="0" smtClean="0"/>
              <a:t/>
            </a:r>
            <a:br>
              <a:rPr lang="ru-RU" sz="4900" b="1" cap="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7467600" cy="4525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Этот этап происходит одновременно с  изучением  языка. 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/>
              <a:t>Интеграция   предполагает изучение местной культуры и традиций.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cap="all" dirty="0" smtClean="0">
                <a:solidFill>
                  <a:srgbClr val="00B0F0"/>
                </a:solidFill>
              </a:rPr>
              <a:t>Предполагаемый результат   </a:t>
            </a:r>
            <a:r>
              <a:rPr lang="ru-RU" cap="all" dirty="0" smtClean="0">
                <a:solidFill>
                  <a:srgbClr val="00B0F0"/>
                </a:solidFill>
              </a:rPr>
              <a:t/>
            </a:r>
            <a:br>
              <a:rPr lang="ru-RU" cap="all" dirty="0" smtClean="0">
                <a:solidFill>
                  <a:srgbClr val="00B0F0"/>
                </a:solidFill>
              </a:rPr>
            </a:br>
            <a:r>
              <a:rPr lang="ru-RU" cap="all" dirty="0" smtClean="0">
                <a:solidFill>
                  <a:srgbClr val="00B0F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400948" cy="304324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успешная  социализация детей-мигрантов, которая выражается в усвоении русского языка, освоении </a:t>
            </a:r>
            <a:r>
              <a:rPr lang="ru-RU" smtClean="0"/>
              <a:t>жизненного пространства.</a:t>
            </a:r>
            <a:endParaRPr lang="ru-RU" dirty="0"/>
          </a:p>
        </p:txBody>
      </p:sp>
      <p:pic>
        <p:nvPicPr>
          <p:cNvPr id="4098" name="Picture 2" descr="http://www.mk.ru/upload/iblock_mk/475/05/c2/22/DETAIL_PICTURE__10192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841886"/>
            <a:ext cx="4024309" cy="3016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rgbClr val="00B0F0"/>
                </a:solidFill>
              </a:rPr>
              <a:t>Выводы и рекомендации проекта.</a:t>
            </a:r>
            <a:endParaRPr lang="ru-RU" cap="all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504351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100" dirty="0" smtClean="0"/>
              <a:t>Проблема обучения детей-мигрантов остра и актуальна в настоящее время.</a:t>
            </a:r>
          </a:p>
          <a:p>
            <a:pPr lvl="0"/>
            <a:r>
              <a:rPr lang="ru-RU" sz="3100" dirty="0" smtClean="0"/>
              <a:t>Невозможно успешное обучение  детей-мигрантов без знания государственного языка – русского.</a:t>
            </a:r>
          </a:p>
          <a:p>
            <a:pPr lvl="0"/>
            <a:r>
              <a:rPr lang="ru-RU" sz="3100" dirty="0" smtClean="0"/>
              <a:t>Методика  преподавания русского языка  как иностранного должна стать основной  в  обучении  детей – мигрантов</a:t>
            </a:r>
          </a:p>
          <a:p>
            <a:pPr lvl="0"/>
            <a:r>
              <a:rPr lang="ru-RU" sz="3100" dirty="0" smtClean="0"/>
              <a:t>Неотъемлемой частью адаптации и интеграции детей – мигрантов в  российскую среду является знакомство и изучение местных культурных традиций.</a:t>
            </a:r>
          </a:p>
          <a:p>
            <a:pPr lvl="0"/>
            <a:r>
              <a:rPr lang="ru-RU" sz="3100" dirty="0" smtClean="0"/>
              <a:t>Проведение </a:t>
            </a:r>
            <a:r>
              <a:rPr lang="ru-RU" sz="3100" i="1" dirty="0" smtClean="0"/>
              <a:t> </a:t>
            </a:r>
            <a:r>
              <a:rPr lang="ru-RU" sz="3100" dirty="0" smtClean="0"/>
              <a:t>просветительскую работу среди родителей данной категории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cap="all" dirty="0" smtClean="0">
                <a:solidFill>
                  <a:srgbClr val="00B0F0"/>
                </a:solidFill>
              </a:rPr>
              <a:t>Список литературы </a:t>
            </a:r>
            <a:br>
              <a:rPr lang="ru-RU" sz="3100" b="1" cap="all" dirty="0" smtClean="0">
                <a:solidFill>
                  <a:srgbClr val="00B0F0"/>
                </a:solidFill>
              </a:rPr>
            </a:br>
            <a:r>
              <a:rPr lang="ru-RU" sz="3100" b="1" cap="all" dirty="0" smtClean="0">
                <a:solidFill>
                  <a:srgbClr val="00B0F0"/>
                </a:solidFill>
              </a:rPr>
              <a:t>и использованных  </a:t>
            </a:r>
            <a:r>
              <a:rPr lang="ru-RU" sz="3100" b="1" cap="all" dirty="0" err="1" smtClean="0">
                <a:solidFill>
                  <a:srgbClr val="00B0F0"/>
                </a:solidFill>
              </a:rPr>
              <a:t>интернет-ресурсов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u="sng" dirty="0" smtClean="0">
                <a:hlinkClick r:id="rId2"/>
              </a:rPr>
              <a:t>http://пирс100.рф/info/statistika-migrantov-v-rossii-na-2016-god/</a:t>
            </a:r>
            <a:endParaRPr lang="ru-RU" dirty="0" smtClean="0"/>
          </a:p>
          <a:p>
            <a:r>
              <a:rPr lang="ru-RU" dirty="0" smtClean="0"/>
              <a:t>2.</a:t>
            </a:r>
            <a:r>
              <a:rPr lang="ru-RU" u="sng" dirty="0" smtClean="0">
                <a:hlinkClick r:id="rId3"/>
              </a:rPr>
              <a:t>https://мвд.рф/upload/site1/document_news/temp/__1485768553_7322/12-2016.pdf</a:t>
            </a:r>
            <a:endParaRPr lang="ru-RU" dirty="0" smtClean="0"/>
          </a:p>
          <a:p>
            <a:r>
              <a:rPr lang="ru-RU" dirty="0" smtClean="0"/>
              <a:t>3.</a:t>
            </a:r>
            <a:r>
              <a:rPr lang="ru-RU" u="sng" dirty="0" smtClean="0">
                <a:hlinkClick r:id="rId4"/>
              </a:rPr>
              <a:t>https://мвд.рф/Deljatelnost/statistics/migracionnaya/item/9266550/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u="sng" dirty="0" smtClean="0">
                <a:hlinkClick r:id="rId5"/>
              </a:rPr>
              <a:t>http://www.menobr.ru/article/58636-qqe-15-m5-priem-v-shkolu-detey-inostrantsev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u="sng" dirty="0" smtClean="0">
                <a:hlinkClick r:id="rId6"/>
              </a:rPr>
              <a:t>http://www.russia.edu.ru/edu/inostr/kto/</a:t>
            </a:r>
            <a:endParaRPr lang="ru-RU" dirty="0" smtClean="0"/>
          </a:p>
          <a:p>
            <a:r>
              <a:rPr lang="ru-RU" dirty="0" smtClean="0"/>
              <a:t>6. </a:t>
            </a:r>
            <a:r>
              <a:rPr lang="ru-RU" u="sng" dirty="0" smtClean="0">
                <a:hlinkClick r:id="rId7"/>
              </a:rPr>
              <a:t>http://wiki.ru/sites/pedagogika/id-articles-474241.html</a:t>
            </a:r>
            <a:endParaRPr lang="ru-RU" dirty="0" smtClean="0"/>
          </a:p>
          <a:p>
            <a:r>
              <a:rPr lang="ru-RU" dirty="0" smtClean="0"/>
              <a:t>7. </a:t>
            </a:r>
            <a:r>
              <a:rPr lang="ru-RU" u="sng" dirty="0" smtClean="0">
                <a:hlinkClick r:id="rId8"/>
              </a:rPr>
              <a:t>https://ru.wikipedia.org/wiki/Носитель_языка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АКТУАЛЬНОСТЬ ПРОЕКТА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 последние годы, вследствие нестабильной геополитической и экономической ситуации в мире, наблюдается   значительный прирост мигрантов на территории России.  </a:t>
            </a:r>
          </a:p>
          <a:p>
            <a:r>
              <a:rPr lang="ru-RU" dirty="0" smtClean="0"/>
              <a:t>По данным ФМС в 2016 году в  нашей стране  находится около 10 миллионов иностранных граждан.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.nazaccent.ru/files/ae/fe/aefe2850d2bbc88ca93a4512b0f0ce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345345"/>
            <a:ext cx="4686295" cy="351265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7467600" cy="4525963"/>
          </a:xfrm>
        </p:spPr>
        <p:txBody>
          <a:bodyPr/>
          <a:lstStyle/>
          <a:p>
            <a:r>
              <a:rPr lang="ru-RU" dirty="0" smtClean="0"/>
              <a:t>В  последние годы количество детей-мигрантов в школах значительно увеличилось.     Таким образом, становится </a:t>
            </a:r>
            <a:r>
              <a:rPr lang="ru-RU" b="1" dirty="0" smtClean="0">
                <a:solidFill>
                  <a:srgbClr val="00B0F0"/>
                </a:solidFill>
              </a:rPr>
              <a:t>актуальной проблема обучения</a:t>
            </a:r>
            <a:r>
              <a:rPr lang="ru-RU" b="1" dirty="0" smtClean="0"/>
              <a:t> детей</a:t>
            </a:r>
            <a:r>
              <a:rPr lang="ru-RU" dirty="0" smtClean="0"/>
              <a:t> из семей трудовых мигрантов, беженцев, вынужденных</a:t>
            </a:r>
          </a:p>
          <a:p>
            <a:pPr>
              <a:buNone/>
            </a:pPr>
            <a:r>
              <a:rPr lang="ru-RU" dirty="0" smtClean="0"/>
              <a:t>    переселенцев.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solidFill>
                  <a:srgbClr val="00B0F0"/>
                </a:solidFill>
              </a:rPr>
              <a:t>Федеральный  закон  № 273-ФЗ </a:t>
            </a:r>
            <a:br>
              <a:rPr lang="ru-RU" sz="2800" b="1" cap="all" dirty="0" smtClean="0">
                <a:solidFill>
                  <a:srgbClr val="00B0F0"/>
                </a:solidFill>
              </a:rPr>
            </a:br>
            <a:r>
              <a:rPr lang="ru-RU" sz="2800" b="1" cap="all" dirty="0" smtClean="0">
                <a:solidFill>
                  <a:srgbClr val="00B0F0"/>
                </a:solidFill>
              </a:rPr>
              <a:t>«Об образовании в Российской Федерации»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B0F0"/>
                </a:solidFill>
              </a:rPr>
              <a:t>ч. 2 ст. 78 </a:t>
            </a:r>
            <a:r>
              <a:rPr lang="ru-RU" sz="2800" b="1" cap="all" dirty="0" smtClean="0">
                <a:solidFill>
                  <a:srgbClr val="00B0F0"/>
                </a:solidFill>
              </a:rPr>
              <a:t> </a:t>
            </a:r>
            <a:endParaRPr lang="ru-RU" sz="3600" b="1" cap="all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«Иностранные  граждане обладают равными с гражданами РФ правами на получение дошкольного, начального общего, основного общего и среднего общего образования… на общедоступной и бесплатной основе».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rgbClr val="00B0F0"/>
                </a:solidFill>
              </a:rPr>
              <a:t>проблемы   обучения</a:t>
            </a:r>
            <a:br>
              <a:rPr lang="ru-RU" b="1" cap="all" dirty="0" smtClean="0">
                <a:solidFill>
                  <a:srgbClr val="00B0F0"/>
                </a:solidFill>
              </a:rPr>
            </a:br>
            <a:r>
              <a:rPr lang="ru-RU" b="1" cap="all" dirty="0" smtClean="0">
                <a:solidFill>
                  <a:srgbClr val="00B0F0"/>
                </a:solidFill>
              </a:rPr>
              <a:t> детей-мигрантов:</a:t>
            </a:r>
            <a:endParaRPr lang="ru-RU" b="1" cap="all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разница в уровне знаний и программ;</a:t>
            </a:r>
          </a:p>
          <a:p>
            <a:pPr lvl="0"/>
            <a:r>
              <a:rPr lang="ru-RU" dirty="0" smtClean="0"/>
              <a:t>слабое владение русским языком;</a:t>
            </a:r>
          </a:p>
          <a:p>
            <a:pPr lvl="0"/>
            <a:r>
              <a:rPr lang="ru-RU" dirty="0" smtClean="0"/>
              <a:t> трудности адаптации детей-мигрантов в современной российской школе в связи с разницей в национальных (религиозных) традициях.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solidFill>
                  <a:srgbClr val="00B0F0"/>
                </a:solidFill>
              </a:rPr>
              <a:t>Цель  проекта </a:t>
            </a:r>
            <a:endParaRPr lang="ru-RU" b="1" cap="all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создание условий для </a:t>
            </a:r>
            <a:r>
              <a:rPr lang="ru-RU" sz="3600" b="1" dirty="0" smtClean="0"/>
              <a:t>успешного</a:t>
            </a:r>
            <a:r>
              <a:rPr lang="ru-RU" sz="3600" dirty="0" smtClean="0"/>
              <a:t> обучения и интеграции детей-мигрантов  в новой социальной среде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rgbClr val="00B0F0"/>
                </a:solidFill>
              </a:rPr>
              <a:t>Задачи</a:t>
            </a:r>
            <a:r>
              <a:rPr lang="ru-RU" cap="all" dirty="0" smtClean="0">
                <a:solidFill>
                  <a:srgbClr val="00B0F0"/>
                </a:solidFill>
              </a:rPr>
              <a:t> проекта:</a:t>
            </a:r>
            <a:br>
              <a:rPr lang="ru-RU" cap="all" dirty="0" smtClean="0">
                <a:solidFill>
                  <a:srgbClr val="00B0F0"/>
                </a:solidFill>
              </a:rPr>
            </a:br>
            <a:endParaRPr lang="ru-RU" cap="all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Способствовать  успешному обучению детей-мигрантов в современной школе  в первую очередь  через овладение русским языком.</a:t>
            </a:r>
          </a:p>
          <a:p>
            <a:r>
              <a:rPr lang="ru-RU" dirty="0" smtClean="0"/>
              <a:t>2. Использовать школьную среду, как средство социально-психологической адаптации детей-мигрантов  в обществе.</a:t>
            </a:r>
          </a:p>
          <a:p>
            <a:r>
              <a:rPr lang="ru-RU" dirty="0" smtClean="0"/>
              <a:t>3.Проводить информационно-разъяснительную работу с родителями.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rgbClr val="00B0F0"/>
                </a:solidFill>
              </a:rPr>
              <a:t>Содержание проекта.</a:t>
            </a:r>
            <a:br>
              <a:rPr lang="ru-RU" b="1" cap="all" dirty="0" smtClean="0">
                <a:solidFill>
                  <a:srgbClr val="00B0F0"/>
                </a:solidFill>
              </a:rPr>
            </a:br>
            <a:endParaRPr lang="ru-RU" b="1" cap="all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14546" y="2000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85720" y="857232"/>
          <a:ext cx="828680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3200" u="sng" cap="all" dirty="0" smtClean="0">
                <a:solidFill>
                  <a:srgbClr val="00B0F0"/>
                </a:solidFill>
              </a:rPr>
              <a:t>Первый этап</a:t>
            </a:r>
            <a:r>
              <a:rPr lang="ru-RU" sz="3200" cap="all" dirty="0" smtClean="0">
                <a:solidFill>
                  <a:srgbClr val="00B0F0"/>
                </a:solidFill>
              </a:rPr>
              <a:t>: </a:t>
            </a:r>
            <a:br>
              <a:rPr lang="ru-RU" sz="3200" cap="all" dirty="0" smtClean="0">
                <a:solidFill>
                  <a:srgbClr val="00B0F0"/>
                </a:solidFill>
              </a:rPr>
            </a:br>
            <a:r>
              <a:rPr lang="ru-RU" sz="3200" cap="all" dirty="0" smtClean="0">
                <a:solidFill>
                  <a:srgbClr val="00B0F0"/>
                </a:solidFill>
              </a:rPr>
              <a:t>выявить уровень владения ребенком русским языком</a:t>
            </a:r>
            <a:endParaRPr lang="ru-RU" sz="3200" cap="all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Важно знать,  владеет ли ребенок русским устным и русским письменным,  насколько велик его словарный запас,  есть ли теоретические  знания русского  языка и  возможно ли обучать ребенка учебным предметам на русском? Хватит ли его знаний для успешного обучения?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117</TotalTime>
  <Words>573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Franklin Gothic Book</vt:lpstr>
      <vt:lpstr>Wingdings 2</vt:lpstr>
      <vt:lpstr>Техническая</vt:lpstr>
      <vt:lpstr>Тема проекта:   «Создание условий для адаптации  детей – мигрантов в современной  российской школе» </vt:lpstr>
      <vt:lpstr>АКТУАЛЬНОСТЬ ПРОЕКТА</vt:lpstr>
      <vt:lpstr>Презентация PowerPoint</vt:lpstr>
      <vt:lpstr>Федеральный  закон  № 273-ФЗ  «Об образовании в Российской Федерации»  ч. 2 ст. 78  </vt:lpstr>
      <vt:lpstr>проблемы   обучения  детей-мигрантов:</vt:lpstr>
      <vt:lpstr>Цель  проекта </vt:lpstr>
      <vt:lpstr>Задачи проекта: </vt:lpstr>
      <vt:lpstr>Содержание проекта. </vt:lpstr>
      <vt:lpstr>Первый этап:  выявить уровень владения ребенком русским языком</vt:lpstr>
      <vt:lpstr>контрольные работы </vt:lpstr>
      <vt:lpstr>Второй этап:  изучение русского языка .  </vt:lpstr>
      <vt:lpstr>Третий этап:    просветительская   работа  с родителями. </vt:lpstr>
      <vt:lpstr>Четвертый этап:  интеграция ребенка-мигранта  в новую для него  среду.   </vt:lpstr>
      <vt:lpstr> Предполагаемый результат      </vt:lpstr>
      <vt:lpstr>Выводы и рекомендации проекта.</vt:lpstr>
      <vt:lpstr>Список литературы  и использованных  интернет-ресурсов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  «Создание условий для адаптации  детей – мигрантов в современной  российской школе»</dc:title>
  <dc:creator>саня</dc:creator>
  <cp:lastModifiedBy>хава элимарова</cp:lastModifiedBy>
  <cp:revision>36</cp:revision>
  <dcterms:created xsi:type="dcterms:W3CDTF">2017-02-09T11:34:11Z</dcterms:created>
  <dcterms:modified xsi:type="dcterms:W3CDTF">2023-10-30T12:57:13Z</dcterms:modified>
</cp:coreProperties>
</file>