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1" r:id="rId3"/>
    <p:sldId id="273" r:id="rId4"/>
    <p:sldId id="26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3864"/>
    <a:srgbClr val="FF0000"/>
    <a:srgbClr val="BFBFB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-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DAE24F-DE18-4998-AA71-44DB965F451F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79D898-4640-458E-9A2E-8D3C0C7FD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053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511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339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01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81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626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033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532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400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157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288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086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AD5D4-AD0B-4C50-8579-53B0D3B6F0E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874A9-D4A9-4021-A2BA-4B2CF8A34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47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5295053" y="307142"/>
            <a:ext cx="1601893" cy="1305141"/>
            <a:chOff x="5295053" y="286326"/>
            <a:chExt cx="1601893" cy="130514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2734" y="286326"/>
              <a:ext cx="766532" cy="766532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5295053" y="1052858"/>
              <a:ext cx="1601893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bg2">
                      <a:lumMod val="50000"/>
                    </a:schemeClr>
                  </a:solidFill>
                  <a:cs typeface="Aldhabi" panose="01000000000000000000" pitchFamily="2" charset="-78"/>
                </a:rPr>
                <a:t>ЦЕНТР </a:t>
              </a:r>
            </a:p>
            <a:p>
              <a:pPr algn="ctr"/>
              <a:r>
                <a:rPr lang="ru-RU" sz="900" b="1" dirty="0">
                  <a:solidFill>
                    <a:schemeClr val="bg2">
                      <a:lumMod val="50000"/>
                    </a:schemeClr>
                  </a:solidFill>
                  <a:cs typeface="Aldhabi" panose="01000000000000000000" pitchFamily="2" charset="-78"/>
                </a:rPr>
                <a:t>ОЦЕНКИ КАЧЕСТВА ОБРАЗОВАНИЯ </a:t>
              </a:r>
            </a:p>
          </p:txBody>
        </p:sp>
      </p:grpSp>
      <p:sp>
        <p:nvSpPr>
          <p:cNvPr id="8" name="Подзаголовок 2"/>
          <p:cNvSpPr txBox="1">
            <a:spLocks/>
          </p:cNvSpPr>
          <p:nvPr/>
        </p:nvSpPr>
        <p:spPr>
          <a:xfrm>
            <a:off x="4290204" y="6202392"/>
            <a:ext cx="3611592" cy="3778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Чеченская Республика, 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2022</a:t>
            </a:r>
            <a:endParaRPr lang="ru-RU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760577" y="1840205"/>
            <a:ext cx="9907424" cy="40307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1000"/>
              </a:spcAft>
              <a:tabLst>
                <a:tab pos="1367790" algn="l"/>
              </a:tabLst>
            </a:pPr>
            <a:r>
              <a:rPr lang="ru-RU" sz="7200" b="1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ru-RU" sz="72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ru-RU" sz="72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ru-RU" sz="7200" b="1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ru-RU" sz="72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ru-RU" sz="72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ru-RU" sz="7200" b="1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ru-RU" sz="72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Проект</a:t>
            </a:r>
            <a:br>
              <a:rPr lang="ru-RU" sz="72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ru-RU" sz="72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«Успешный ученик» </a:t>
            </a:r>
            <a:r>
              <a:rPr lang="ru-RU" sz="72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ru-RU" sz="72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lang="ru-RU" sz="7200" b="1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73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38200" y="365126"/>
            <a:ext cx="10515600" cy="806449"/>
          </a:xfrm>
          <a:prstGeom prst="rect">
            <a:avLst/>
          </a:prstGeom>
          <a:solidFill>
            <a:srgbClr val="203864"/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1"/>
                </a:solidFill>
              </a:rPr>
              <a:t>  Отбор </a:t>
            </a:r>
            <a:r>
              <a:rPr lang="ru-RU" b="1" dirty="0">
                <a:solidFill>
                  <a:schemeClr val="bg1"/>
                </a:solidFill>
              </a:rPr>
              <a:t>участников проекта </a:t>
            </a:r>
            <a:r>
              <a:rPr lang="ru-RU" b="1" dirty="0" smtClean="0">
                <a:solidFill>
                  <a:schemeClr val="bg1"/>
                </a:solidFill>
              </a:rPr>
              <a:t>«Успешный ученик»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042" y="1707126"/>
            <a:ext cx="1200418" cy="762609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989248" y="1822939"/>
            <a:ext cx="7547716" cy="646796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525 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203864"/>
                </a:solidFill>
              </a:rPr>
              <a:t>образовательных </a:t>
            </a:r>
            <a:r>
              <a:rPr lang="ru-RU" sz="2000" b="1" dirty="0">
                <a:solidFill>
                  <a:srgbClr val="203864"/>
                </a:solidFill>
              </a:rPr>
              <a:t>организаций</a:t>
            </a:r>
          </a:p>
        </p:txBody>
      </p:sp>
      <p:grpSp>
        <p:nvGrpSpPr>
          <p:cNvPr id="8" name="Группа 7"/>
          <p:cNvGrpSpPr>
            <a:grpSpLocks noChangeAspect="1"/>
          </p:cNvGrpSpPr>
          <p:nvPr/>
        </p:nvGrpSpPr>
        <p:grpSpPr>
          <a:xfrm>
            <a:off x="4191984" y="2685272"/>
            <a:ext cx="3012121" cy="1262885"/>
            <a:chOff x="5839456" y="2333090"/>
            <a:chExt cx="1679297" cy="1006212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456" y="2333090"/>
              <a:ext cx="1004007" cy="1004007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2541" y="2333090"/>
              <a:ext cx="1006212" cy="1006212"/>
            </a:xfrm>
            <a:prstGeom prst="rect">
              <a:avLst/>
            </a:prstGeom>
          </p:spPr>
        </p:pic>
      </p:grpSp>
      <p:sp>
        <p:nvSpPr>
          <p:cNvPr id="11" name="Скругленный прямоугольник 10"/>
          <p:cNvSpPr/>
          <p:nvPr/>
        </p:nvSpPr>
        <p:spPr>
          <a:xfrm>
            <a:off x="566962" y="4134287"/>
            <a:ext cx="5087681" cy="2266513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203864"/>
                </a:solidFill>
              </a:rPr>
              <a:t>10582</a:t>
            </a:r>
            <a:r>
              <a:rPr lang="ru-RU" sz="2000" b="1" dirty="0" smtClean="0">
                <a:solidFill>
                  <a:srgbClr val="FF0000"/>
                </a:solidFill>
              </a:rPr>
              <a:t> обучающиеся 2-х и 4-х классов с уровнем оценки ниже базового по  результатам  диагностики в апреле 2022г. </a:t>
            </a:r>
            <a:r>
              <a:rPr lang="ru-RU" sz="2000" b="1" dirty="0">
                <a:solidFill>
                  <a:srgbClr val="FF0000"/>
                </a:solidFill>
              </a:rPr>
              <a:t>п</a:t>
            </a:r>
            <a:r>
              <a:rPr lang="ru-RU" sz="2000" b="1" dirty="0" smtClean="0">
                <a:solidFill>
                  <a:srgbClr val="FF0000"/>
                </a:solidFill>
              </a:rPr>
              <a:t>о русскому </a:t>
            </a:r>
            <a:r>
              <a:rPr lang="ru-RU" sz="2000" b="1" dirty="0" smtClean="0">
                <a:solidFill>
                  <a:srgbClr val="FF0000"/>
                </a:solidFill>
              </a:rPr>
              <a:t>языку и математике</a:t>
            </a:r>
            <a:endParaRPr lang="ru-RU" sz="2000" b="1" dirty="0">
              <a:solidFill>
                <a:srgbClr val="203864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0096" y="1266424"/>
            <a:ext cx="2244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Участники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26827" y="4084890"/>
            <a:ext cx="4819116" cy="2315910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1028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обучающиеся 3-х классов с уровнем подготовки ниже базового по итогам проекта «Лето-время роста»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903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91800" cy="712904"/>
          </a:xfrm>
          <a:solidFill>
            <a:schemeClr val="accent5">
              <a:lumMod val="50000"/>
            </a:schemeClr>
          </a:solidFill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           Алгоритм работы в проекте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200" y="1249481"/>
            <a:ext cx="7511468" cy="794980"/>
          </a:xfrm>
          <a:prstGeom prst="roundRect">
            <a:avLst/>
          </a:prstGeom>
          <a:noFill/>
          <a:ln w="28575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i="1" dirty="0">
              <a:solidFill>
                <a:srgbClr val="203864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8200" y="1078030"/>
            <a:ext cx="1820174" cy="342903"/>
          </a:xfrm>
          <a:prstGeom prst="roundRect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rgbClr val="FF0000"/>
                </a:solidFill>
              </a:rPr>
              <a:t>Участники проекта</a:t>
            </a:r>
          </a:p>
        </p:txBody>
      </p:sp>
      <p:grpSp>
        <p:nvGrpSpPr>
          <p:cNvPr id="9" name="Группа 8"/>
          <p:cNvGrpSpPr>
            <a:grpSpLocks noChangeAspect="1"/>
          </p:cNvGrpSpPr>
          <p:nvPr/>
        </p:nvGrpSpPr>
        <p:grpSpPr>
          <a:xfrm>
            <a:off x="1413819" y="1422037"/>
            <a:ext cx="846995" cy="504000"/>
            <a:chOff x="5839456" y="2333090"/>
            <a:chExt cx="1679297" cy="1006212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456" y="2333090"/>
              <a:ext cx="1004007" cy="1004007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2541" y="2333090"/>
              <a:ext cx="1006212" cy="100621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/>
        </p:nvSpPr>
        <p:spPr>
          <a:xfrm>
            <a:off x="2159292" y="1383246"/>
            <a:ext cx="3517754" cy="576181"/>
          </a:xfrm>
          <a:prstGeom prst="roundRect">
            <a:avLst>
              <a:gd name="adj" fmla="val 13814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203864"/>
                </a:solidFill>
              </a:rPr>
              <a:t>11610 </a:t>
            </a:r>
            <a:r>
              <a:rPr lang="ru-RU" sz="1200" b="1" dirty="0">
                <a:solidFill>
                  <a:srgbClr val="203864"/>
                </a:solidFill>
              </a:rPr>
              <a:t>обучающихся </a:t>
            </a:r>
            <a:r>
              <a:rPr lang="ru-RU" sz="1200" b="1" dirty="0" smtClean="0">
                <a:solidFill>
                  <a:srgbClr val="203864"/>
                </a:solidFill>
              </a:rPr>
              <a:t>2-4-х </a:t>
            </a:r>
            <a:r>
              <a:rPr lang="ru-RU" sz="1200" b="1" dirty="0">
                <a:solidFill>
                  <a:srgbClr val="203864"/>
                </a:solidFill>
              </a:rPr>
              <a:t>классов </a:t>
            </a:r>
            <a:r>
              <a:rPr lang="ru-RU" sz="1200" b="1" dirty="0">
                <a:solidFill>
                  <a:srgbClr val="FF0000"/>
                </a:solidFill>
              </a:rPr>
              <a:t>с уровнем оценки ниже базового по русскому языку и математике</a:t>
            </a:r>
            <a:endParaRPr lang="ru-RU" sz="1200" b="1" dirty="0">
              <a:solidFill>
                <a:srgbClr val="20386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809" y="1420933"/>
            <a:ext cx="504000" cy="504000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6402546" y="1419337"/>
            <a:ext cx="1485515" cy="504000"/>
          </a:xfrm>
          <a:prstGeom prst="roundRect">
            <a:avLst>
              <a:gd name="adj" fmla="val 18093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203864"/>
                </a:solidFill>
              </a:rPr>
              <a:t>525 </a:t>
            </a:r>
            <a:r>
              <a:rPr lang="ru-RU" sz="1200" b="1" dirty="0">
                <a:solidFill>
                  <a:srgbClr val="203864"/>
                </a:solidFill>
              </a:rPr>
              <a:t>образовательные организации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555756" y="1249481"/>
            <a:ext cx="2869211" cy="794980"/>
          </a:xfrm>
          <a:prstGeom prst="roundRect">
            <a:avLst/>
          </a:prstGeom>
          <a:noFill/>
          <a:ln w="28575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i="1" dirty="0">
              <a:solidFill>
                <a:srgbClr val="203864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555756" y="1078030"/>
            <a:ext cx="1820174" cy="342903"/>
          </a:xfrm>
          <a:prstGeom prst="roundRect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rgbClr val="FF0000"/>
                </a:solidFill>
              </a:rPr>
              <a:t>Портал проекта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554326" y="1419337"/>
            <a:ext cx="1485515" cy="504000"/>
          </a:xfrm>
          <a:prstGeom prst="roundRect">
            <a:avLst>
              <a:gd name="adj" fmla="val 18093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203864"/>
                </a:solidFill>
              </a:rPr>
              <a:t>monit95.ru</a:t>
            </a:r>
            <a:endParaRPr lang="ru-RU" sz="1600" b="1" dirty="0">
              <a:solidFill>
                <a:srgbClr val="203864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799" y="1419337"/>
            <a:ext cx="504000" cy="504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35" y="3530853"/>
            <a:ext cx="885084" cy="768372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1541363" y="2303059"/>
            <a:ext cx="4278321" cy="874489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 списка участников в </a:t>
            </a:r>
            <a:r>
              <a:rPr lang="ru-RU" b="1" i="1" dirty="0" smtClean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личных кабинетах школ на </a:t>
            </a:r>
            <a:r>
              <a:rPr lang="en-US" b="1" dirty="0">
                <a:solidFill>
                  <a:srgbClr val="FF0000"/>
                </a:solidFill>
              </a:rPr>
              <a:t>monit95.ru</a:t>
            </a:r>
            <a:endParaRPr lang="ru-RU" b="1" dirty="0">
              <a:solidFill>
                <a:srgbClr val="FF0000"/>
              </a:solidFill>
            </a:endParaRPr>
          </a:p>
          <a:p>
            <a:pPr algn="ctr"/>
            <a:endParaRPr lang="ru-RU" i="1" dirty="0">
              <a:solidFill>
                <a:srgbClr val="20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22" y="4936699"/>
            <a:ext cx="849797" cy="899181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1541364" y="3530853"/>
            <a:ext cx="4278321" cy="797119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индивидуального маршрута коррекционной работы</a:t>
            </a:r>
            <a:endParaRPr lang="ru-RU" b="1" i="1" dirty="0">
              <a:solidFill>
                <a:srgbClr val="20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i="1" dirty="0">
              <a:solidFill>
                <a:srgbClr val="203864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628815" y="4936699"/>
            <a:ext cx="4190870" cy="906634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203864"/>
                </a:solidFill>
              </a:rPr>
              <a:t>Формирование ученических групп. </a:t>
            </a:r>
            <a:r>
              <a:rPr lang="ru-RU" b="1" i="1" dirty="0" smtClean="0">
                <a:solidFill>
                  <a:srgbClr val="203864"/>
                </a:solidFill>
              </a:rPr>
              <a:t>Количество групп зависит от количества невыполненных заданий</a:t>
            </a:r>
            <a:r>
              <a:rPr lang="ru-RU" sz="1200" i="1" dirty="0" smtClean="0">
                <a:solidFill>
                  <a:srgbClr val="203864"/>
                </a:solidFill>
              </a:rPr>
              <a:t>.</a:t>
            </a:r>
            <a:endParaRPr lang="ru-RU" sz="1200" i="1" dirty="0">
              <a:solidFill>
                <a:srgbClr val="203864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232241" y="2297906"/>
            <a:ext cx="4368640" cy="879641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i="1" dirty="0" smtClean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рганизация дополнительных занятий для каждой группы обучающихся</a:t>
            </a:r>
            <a:r>
              <a:rPr lang="ru-RU" i="1" dirty="0" smtClean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i="1" dirty="0">
              <a:solidFill>
                <a:srgbClr val="20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232241" y="3530854"/>
            <a:ext cx="4368640" cy="768372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i="1" dirty="0" smtClean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роки проведения дополнительных занятий зависят от  групп </a:t>
            </a:r>
            <a:r>
              <a:rPr lang="ru-RU" b="1" i="1" dirty="0" smtClean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  <a:endParaRPr lang="ru-RU" b="1" i="1" dirty="0">
              <a:solidFill>
                <a:srgbClr val="20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Овал 29"/>
          <p:cNvSpPr>
            <a:spLocks noChangeAspect="1"/>
          </p:cNvSpPr>
          <p:nvPr/>
        </p:nvSpPr>
        <p:spPr>
          <a:xfrm>
            <a:off x="1437134" y="2198196"/>
            <a:ext cx="288000" cy="28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98" y="2303059"/>
            <a:ext cx="1003621" cy="874488"/>
          </a:xfrm>
          <a:prstGeom prst="rect">
            <a:avLst/>
          </a:prstGeom>
        </p:spPr>
      </p:pic>
      <p:sp>
        <p:nvSpPr>
          <p:cNvPr id="31" name="Овал 30"/>
          <p:cNvSpPr>
            <a:spLocks noChangeAspect="1"/>
          </p:cNvSpPr>
          <p:nvPr/>
        </p:nvSpPr>
        <p:spPr>
          <a:xfrm>
            <a:off x="1484815" y="3455965"/>
            <a:ext cx="288000" cy="28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2" name="Овал 31"/>
          <p:cNvSpPr>
            <a:spLocks noChangeAspect="1"/>
          </p:cNvSpPr>
          <p:nvPr/>
        </p:nvSpPr>
        <p:spPr>
          <a:xfrm>
            <a:off x="1581134" y="4827314"/>
            <a:ext cx="288000" cy="28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3" name="Овал 32"/>
          <p:cNvSpPr>
            <a:spLocks noChangeAspect="1"/>
          </p:cNvSpPr>
          <p:nvPr/>
        </p:nvSpPr>
        <p:spPr>
          <a:xfrm>
            <a:off x="7145303" y="2297906"/>
            <a:ext cx="288000" cy="28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4" name="Овал 33"/>
          <p:cNvSpPr>
            <a:spLocks noChangeAspect="1"/>
          </p:cNvSpPr>
          <p:nvPr/>
        </p:nvSpPr>
        <p:spPr>
          <a:xfrm>
            <a:off x="7232241" y="3423222"/>
            <a:ext cx="288000" cy="28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FF0000"/>
                </a:solidFill>
              </a:rPr>
              <a:t>5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494" y="2318212"/>
            <a:ext cx="748359" cy="85933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493" y="3530853"/>
            <a:ext cx="748359" cy="768372"/>
          </a:xfrm>
          <a:prstGeom prst="rect">
            <a:avLst/>
          </a:prstGeom>
        </p:spPr>
      </p:pic>
      <p:sp>
        <p:nvSpPr>
          <p:cNvPr id="37" name="Овал 36"/>
          <p:cNvSpPr>
            <a:spLocks noChangeAspect="1"/>
          </p:cNvSpPr>
          <p:nvPr/>
        </p:nvSpPr>
        <p:spPr>
          <a:xfrm>
            <a:off x="7180201" y="4875486"/>
            <a:ext cx="288000" cy="28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FF0000"/>
                </a:solidFill>
              </a:rPr>
              <a:t>6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243" y="5019486"/>
            <a:ext cx="761400" cy="766132"/>
          </a:xfrm>
          <a:prstGeom prst="rect">
            <a:avLst/>
          </a:prstGeom>
        </p:spPr>
      </p:pic>
      <p:sp>
        <p:nvSpPr>
          <p:cNvPr id="71" name="Скругленный прямоугольник 70"/>
          <p:cNvSpPr/>
          <p:nvPr/>
        </p:nvSpPr>
        <p:spPr>
          <a:xfrm>
            <a:off x="7232242" y="4936699"/>
            <a:ext cx="4368639" cy="899181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диагностика. Обработка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2144477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518" y="365126"/>
            <a:ext cx="11010492" cy="668915"/>
          </a:xfrm>
          <a:solidFill>
            <a:srgbClr val="002060"/>
          </a:solidFill>
        </p:spPr>
        <p:txBody>
          <a:bodyPr anchor="t"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  Организация работы с результатами исследования</a:t>
            </a:r>
            <a:endParaRPr lang="ru-RU" sz="3600" b="1" dirty="0">
              <a:solidFill>
                <a:schemeClr val="bg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85667" y="1061385"/>
            <a:ext cx="3206771" cy="728406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Коррекционная работа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537764" y="1964869"/>
            <a:ext cx="2609300" cy="1186647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электронную таблицу результатов диагностики, выявить, какие умения не сформированы</a:t>
            </a:r>
            <a:endParaRPr lang="ru-RU" sz="1600" b="1" i="1" dirty="0">
              <a:solidFill>
                <a:srgbClr val="20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537764" y="3407924"/>
            <a:ext cx="2699642" cy="1266290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Определить, к какому разделу содержания курса относится не сформированные умения обучающихся</a:t>
            </a:r>
            <a:endParaRPr lang="ru-RU" sz="1600" b="1" i="1" dirty="0">
              <a:solidFill>
                <a:srgbClr val="20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735944" y="5057023"/>
            <a:ext cx="2472863" cy="1482806"/>
          </a:xfrm>
          <a:prstGeom prst="round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индивидуальный маршрут коррекционной работы с обучающимися</a:t>
            </a:r>
            <a:endParaRPr lang="ru-RU" sz="1600" b="1" i="1" dirty="0">
              <a:solidFill>
                <a:srgbClr val="20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" name="Прямая со стрелкой 34"/>
          <p:cNvCxnSpPr>
            <a:stCxn id="26" idx="2"/>
          </p:cNvCxnSpPr>
          <p:nvPr/>
        </p:nvCxnSpPr>
        <p:spPr>
          <a:xfrm>
            <a:off x="2842414" y="3151516"/>
            <a:ext cx="2961" cy="29923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4398745" y="1061384"/>
            <a:ext cx="7469203" cy="71905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08038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Индивидуальный 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маршрут </a:t>
            </a:r>
            <a:endParaRPr lang="ru-RU" sz="20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defTabSz="808038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русскому языку___________________(ФИО обучающегося.)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86" name="Рисунок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24" y="2075863"/>
            <a:ext cx="720785" cy="933650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24" y="3512689"/>
            <a:ext cx="720785" cy="937400"/>
          </a:xfrm>
          <a:prstGeom prst="rect">
            <a:avLst/>
          </a:prstGeom>
        </p:spPr>
      </p:pic>
      <p:cxnSp>
        <p:nvCxnSpPr>
          <p:cNvPr id="93" name="Прямая со стрелкой 92"/>
          <p:cNvCxnSpPr/>
          <p:nvPr/>
        </p:nvCxnSpPr>
        <p:spPr>
          <a:xfrm>
            <a:off x="2842414" y="4701558"/>
            <a:ext cx="0" cy="3976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Рисунок 9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46" y="5168868"/>
            <a:ext cx="749638" cy="1039147"/>
          </a:xfrm>
          <a:prstGeom prst="rect">
            <a:avLst/>
          </a:prstGeom>
        </p:spPr>
      </p:pic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486471"/>
              </p:ext>
            </p:extLst>
          </p:nvPr>
        </p:nvGraphicFramePr>
        <p:xfrm>
          <a:off x="4392613" y="1963738"/>
          <a:ext cx="7378700" cy="638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Документ" r:id="rId6" imgW="5926570" imgH="5134811" progId="Word.Document.12">
                  <p:embed/>
                </p:oleObj>
              </mc:Choice>
              <mc:Fallback>
                <p:oleObj name="Документ" r:id="rId6" imgW="5926570" imgH="5134811" progId="Word.Document.12">
                  <p:embed/>
                  <p:pic>
                    <p:nvPicPr>
                      <p:cNvPr id="10" name="Объект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92613" y="1963738"/>
                        <a:ext cx="7378700" cy="638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921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5334</TotalTime>
  <Words>187</Words>
  <Application>Microsoft Office PowerPoint</Application>
  <PresentationFormat>Широкоэкранный</PresentationFormat>
  <Paragraphs>34</Paragraphs>
  <Slides>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2" baseType="lpstr">
      <vt:lpstr>SimSun</vt:lpstr>
      <vt:lpstr>Aldhabi</vt:lpstr>
      <vt:lpstr>Arial</vt:lpstr>
      <vt:lpstr>Calibri</vt:lpstr>
      <vt:lpstr>Calibri Light</vt:lpstr>
      <vt:lpstr>Times New Roman</vt:lpstr>
      <vt:lpstr>Тема Office</vt:lpstr>
      <vt:lpstr>Документ</vt:lpstr>
      <vt:lpstr>                                                                  Проект  «Успешный ученик»  </vt:lpstr>
      <vt:lpstr>Презентация PowerPoint</vt:lpstr>
      <vt:lpstr>           Алгоритм работы в проекте</vt:lpstr>
      <vt:lpstr>  Организация работы с результатами исследования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404</cp:revision>
  <dcterms:created xsi:type="dcterms:W3CDTF">2021-05-25T08:52:12Z</dcterms:created>
  <dcterms:modified xsi:type="dcterms:W3CDTF">2022-10-07T06:49:55Z</dcterms:modified>
</cp:coreProperties>
</file>